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1" r:id="rId4"/>
    <p:sldId id="257" r:id="rId5"/>
    <p:sldId id="258" r:id="rId6"/>
    <p:sldId id="260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0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064896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Использование </a:t>
            </a:r>
            <a:r>
              <a:rPr lang="ru-RU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элементов </a:t>
            </a:r>
            <a:br>
              <a:rPr lang="ru-RU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метода мозжечковой стимуляции </a:t>
            </a:r>
            <a:br>
              <a:rPr lang="ru-RU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коррекционной работе </a:t>
            </a:r>
            <a:br>
              <a:rPr lang="ru-RU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учителя-логопеда с детьми </a:t>
            </a:r>
            <a:r>
              <a:rPr lang="ru-RU" sz="36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с </a:t>
            </a:r>
            <a:r>
              <a:rPr lang="ru-RU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нарушением зрения</a:t>
            </a:r>
            <a:br>
              <a:rPr lang="ru-RU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95936" y="5085184"/>
            <a:ext cx="4826397" cy="882119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Фондикова</a:t>
            </a:r>
            <a:r>
              <a:rPr lang="ru-RU" dirty="0"/>
              <a:t> И.В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учитель-логопед </a:t>
            </a:r>
          </a:p>
          <a:p>
            <a:r>
              <a:rPr lang="ru-RU" dirty="0" smtClean="0"/>
              <a:t>МБДОУ г</a:t>
            </a:r>
            <a:r>
              <a:rPr lang="ru-RU" dirty="0"/>
              <a:t>. Мурманска № 82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54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3928" y="1988840"/>
            <a:ext cx="4499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 </a:t>
            </a:r>
            <a:endParaRPr lang="ru-RU" dirty="0">
              <a:latin typeface="Segoe UI Semibold" panose="020B0702040204020203" pitchFamily="34" charset="0"/>
            </a:endParaRPr>
          </a:p>
        </p:txBody>
      </p:sp>
      <p:sp>
        <p:nvSpPr>
          <p:cNvPr id="4" name="AutoShape 2" descr="Занятие на Сенсомоторная балансировочной доске Бильгоу(BELQAU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94751" y="5229200"/>
            <a:ext cx="7287560" cy="1143000"/>
          </a:xfrm>
        </p:spPr>
        <p:txBody>
          <a:bodyPr/>
          <a:lstStyle/>
          <a:p>
            <a:pPr algn="l"/>
            <a:r>
              <a:rPr lang="ru-RU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Занятия на балансире </a:t>
            </a:r>
            <a:r>
              <a:rPr lang="ru-RU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Бильгоу</a:t>
            </a:r>
            <a:r>
              <a:rPr lang="ru-RU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значительно повышают эффективность коррекционных логопедических занятий</a:t>
            </a:r>
            <a:r>
              <a:rPr lang="ru-RU" dirty="0">
                <a:latin typeface="Segoe UI Semibold" panose="020B0702040204020203" pitchFamily="34" charset="0"/>
              </a:rPr>
              <a:t/>
            </a:r>
            <a:br>
              <a:rPr lang="ru-RU" dirty="0">
                <a:latin typeface="Segoe UI Semibold" panose="020B0702040204020203" pitchFamily="34" charset="0"/>
              </a:rPr>
            </a:b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3923928" y="476672"/>
            <a:ext cx="4860603" cy="460851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Заметно улучшается настроение, полезная активность, появляется любознательность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конкретную цель.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главных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эффектов является улучшение качества речи, либо предпосылки к ее скорейшему появлению. Занятия по системе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Бильгоу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оказывают огромное влияние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социолизацию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43571" y="476672"/>
            <a:ext cx="3384376" cy="4032448"/>
            <a:chOff x="683568" y="1772816"/>
            <a:chExt cx="3384376" cy="4032448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6" t="-2109" r="5771" b="2109"/>
            <a:stretch/>
          </p:blipFill>
          <p:spPr bwMode="auto">
            <a:xfrm>
              <a:off x="683568" y="1772816"/>
              <a:ext cx="3384376" cy="40324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683568" y="1844824"/>
              <a:ext cx="1224136" cy="936104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79136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80920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dirty="0">
                <a:ln w="0"/>
                <a:solidFill>
                  <a:schemeClr val="tx1"/>
                </a:solidFill>
                <a:effectLst/>
              </a:rPr>
              <a:t>Метод мозжечковой стимуляции</a:t>
            </a:r>
            <a:br>
              <a:rPr lang="ru-RU" sz="3600" dirty="0">
                <a:ln w="0"/>
                <a:solidFill>
                  <a:schemeClr val="tx1"/>
                </a:solidFill>
                <a:effectLst/>
              </a:rPr>
            </a:br>
            <a:endParaRPr lang="ru-RU" sz="3600" dirty="0">
              <a:effectLst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23528" y="871727"/>
            <a:ext cx="8424936" cy="3888432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sz="26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С </a:t>
            </a:r>
            <a:r>
              <a:rPr lang="ru-RU" sz="2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точки зрения современной науки, мозжечок играет огромную роль не только в координации движений, регулируя мышечную скорость, силу, ритм и </a:t>
            </a:r>
            <a:r>
              <a:rPr lang="ru-RU" sz="26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точность</a:t>
            </a:r>
          </a:p>
          <a:p>
            <a:pPr marL="45720" indent="0">
              <a:buNone/>
            </a:pPr>
            <a:endParaRPr lang="ru-RU" sz="2600" dirty="0">
              <a:solidFill>
                <a:srgbClr val="212529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600" b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 </a:t>
            </a:r>
            <a:r>
              <a:rPr lang="ru-RU" sz="26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него зависит </a:t>
            </a:r>
          </a:p>
          <a:p>
            <a:r>
              <a:rPr lang="ru-RU" sz="26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регуляция </a:t>
            </a:r>
            <a:r>
              <a:rPr lang="ru-RU" sz="2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наших эмоций и поведения</a:t>
            </a:r>
          </a:p>
          <a:p>
            <a:r>
              <a:rPr lang="ru-RU" sz="26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моторное </a:t>
            </a:r>
            <a:r>
              <a:rPr lang="ru-RU" sz="2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планирование </a:t>
            </a:r>
          </a:p>
          <a:p>
            <a:r>
              <a:rPr lang="ru-RU" sz="26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пространственные </a:t>
            </a:r>
            <a:r>
              <a:rPr lang="ru-RU" sz="2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представления</a:t>
            </a:r>
          </a:p>
          <a:p>
            <a:r>
              <a:rPr lang="ru-RU" sz="26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скорость</a:t>
            </a:r>
            <a:r>
              <a:rPr lang="ru-RU" sz="2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последовательность и согласованность протекания высших психических функций: внимания, мышления, памяти и, конечно, речи.</a:t>
            </a:r>
            <a:endParaRPr lang="ru-RU" sz="2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65104"/>
            <a:ext cx="401853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400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88024" y="260648"/>
            <a:ext cx="4320480" cy="6408712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indent="358775">
              <a:lnSpc>
                <a:spcPct val="110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мозжечковой стимуляции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создана в США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в середине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ХХ века.</a:t>
            </a:r>
          </a:p>
          <a:p>
            <a:pPr indent="35877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Фрэнк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Бильгоу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1960-ых годов,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будучи учителем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заметил, что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 делающие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переменах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равновесие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координацию движений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зрительно-моторной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координации, более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успешны 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учебе.</a:t>
            </a:r>
          </a:p>
          <a:p>
            <a:pPr>
              <a:lnSpc>
                <a:spcPct val="110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разработал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снаряд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балансировочную доску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придумал</a:t>
            </a:r>
          </a:p>
          <a:p>
            <a:pPr>
              <a:lnSpc>
                <a:spcPct val="110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серию упражнений на ней.</a:t>
            </a:r>
          </a:p>
          <a:p>
            <a:pPr>
              <a:lnSpc>
                <a:spcPct val="110000"/>
              </a:lnSpc>
            </a:pP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52291" y="4077072"/>
            <a:ext cx="4608512" cy="1623469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/>
            <a:r>
              <a:rPr lang="ru-RU" sz="3200" b="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Основатель программы мозжечковой стимуляции доктор Фрэнк </a:t>
            </a:r>
            <a:r>
              <a:rPr lang="ru-RU" sz="3200" b="0" u="sng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Бильгоу</a:t>
            </a:r>
            <a:endParaRPr lang="ru-RU" sz="3200" b="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64" y="836712"/>
            <a:ext cx="4134459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086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620688"/>
            <a:ext cx="4176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212529"/>
                </a:solidFill>
                <a:latin typeface="Segoe UI"/>
                <a:ea typeface="Times New Roman"/>
              </a:rPr>
              <a:t>	</a:t>
            </a:r>
            <a:r>
              <a:rPr lang="ru-RU" sz="24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небольшая </a:t>
            </a:r>
            <a:r>
              <a:rPr lang="ru-RU" sz="24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прямо-угольная </a:t>
            </a:r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деревянная доска </a:t>
            </a:r>
            <a:r>
              <a:rPr lang="ru-RU" sz="24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с </a:t>
            </a:r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шершавой поверхностью, чтобы ноги ребенка не </a:t>
            </a:r>
            <a:r>
              <a:rPr lang="ru-RU" sz="24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сколь-</a:t>
            </a:r>
            <a:r>
              <a:rPr lang="ru-RU" sz="2400" dirty="0" err="1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зили</a:t>
            </a:r>
            <a:r>
              <a:rPr lang="ru-RU" sz="24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создавался </a:t>
            </a:r>
            <a:r>
              <a:rPr lang="ru-RU" sz="24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дополни-тельный </a:t>
            </a:r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тактильный и </a:t>
            </a:r>
            <a:r>
              <a:rPr lang="ru-RU" sz="2400" dirty="0" err="1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мас</a:t>
            </a:r>
            <a:r>
              <a:rPr lang="ru-RU" sz="24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-сажный </a:t>
            </a:r>
            <a:r>
              <a:rPr lang="ru-RU" sz="24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эффект.</a:t>
            </a:r>
          </a:p>
          <a:p>
            <a:r>
              <a:rPr lang="ru-RU" sz="2400" dirty="0" smtClean="0">
                <a:solidFill>
                  <a:srgbClr val="21252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Цветная </a:t>
            </a:r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разметка на доске позволяет правильно поставить ребенку ноги и регулировать уровень </a:t>
            </a:r>
            <a:r>
              <a:rPr lang="ru-RU" sz="2400" dirty="0" err="1" smtClean="0">
                <a:solidFill>
                  <a:srgbClr val="21252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слож-ности</a:t>
            </a:r>
            <a:r>
              <a:rPr lang="ru-RU" sz="2400" dirty="0" smtClean="0">
                <a:solidFill>
                  <a:srgbClr val="21252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сохранения баланса: чем ноги стоят дальше от </a:t>
            </a:r>
            <a:r>
              <a:rPr lang="ru-RU" sz="2400" dirty="0" smtClean="0">
                <a:solidFill>
                  <a:srgbClr val="21252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центра</a:t>
            </a:r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тем позиция неустойчивее.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6632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Доска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Бильгоу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Балансировочная доска Бильго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0962">
            <a:off x="268376" y="2054978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85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3717032"/>
            <a:ext cx="4061818" cy="8309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Доска </a:t>
            </a:r>
            <a:r>
              <a:rPr lang="ru-RU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Бильгоу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используется  </a:t>
            </a:r>
          </a:p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мозжечковой стимуляции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9249" y="5407641"/>
            <a:ext cx="8251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специальный комплекс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упражнений, который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развивать головной мозг,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 его участки, отвечающие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формирование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высших психических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65118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У наших воспитанников, </a:t>
            </a:r>
            <a:r>
              <a:rPr lang="ru-RU" sz="24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имеющих </a:t>
            </a:r>
            <a:r>
              <a:rPr lang="ru-RU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зрительные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 речевые </a:t>
            </a:r>
            <a:r>
              <a:rPr lang="ru-RU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нарушения</a:t>
            </a:r>
            <a:r>
              <a:rPr lang="ru-RU" sz="24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встречается неловкость в движениях, неуклюжесть, </a:t>
            </a:r>
            <a:r>
              <a:rPr lang="ru-RU" sz="24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раскоординированность</a:t>
            </a:r>
            <a:r>
              <a:rPr lang="ru-RU" sz="24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 Эти характеристики являются признаком того, что у ребенка имеются проблемы в работе мозжечка и стволового отдела мозга. Нарушенная связь между мозжечком и лобными долями мозга приводит к замедлению формирования речи, интеллектуальных и психических </a:t>
            </a:r>
            <a:r>
              <a:rPr lang="ru-RU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процессов.</a:t>
            </a:r>
            <a:endParaRPr lang="ru-RU" sz="24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Ирина\Desktop\Видео занятий с детьми\20231218_082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78574"/>
            <a:ext cx="1971800" cy="2629067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563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260648"/>
            <a:ext cx="53285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12529"/>
                </a:solidFill>
                <a:latin typeface="Segoe UI"/>
                <a:ea typeface="Times New Roman"/>
              </a:rPr>
              <a:t>	</a:t>
            </a:r>
            <a:r>
              <a:rPr lang="ru-RU" sz="24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</a:t>
            </a:r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доской </a:t>
            </a:r>
            <a:r>
              <a:rPr lang="ru-RU" sz="24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Бильгоу</a:t>
            </a:r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можно </a:t>
            </a:r>
            <a:r>
              <a:rPr lang="ru-RU" sz="2400" dirty="0" err="1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начи-нать</a:t>
            </a:r>
            <a:r>
              <a:rPr lang="ru-RU" sz="24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заниматься с детьми </a:t>
            </a:r>
            <a:r>
              <a:rPr lang="ru-RU" sz="24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практически </a:t>
            </a:r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любого возраста. </a:t>
            </a:r>
            <a:endParaRPr lang="ru-RU" sz="24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Главная задача: научить ребенка занимать </a:t>
            </a:r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исходное положение на доске – </a:t>
            </a:r>
            <a:r>
              <a:rPr lang="ru-RU" sz="24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сидеть </a:t>
            </a:r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или </a:t>
            </a:r>
            <a:r>
              <a:rPr lang="ru-RU" sz="24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стоять </a:t>
            </a:r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ровно и спокойно, подняв голову и расправив плечи, без поддержки, </a:t>
            </a:r>
            <a:r>
              <a:rPr lang="ru-RU" sz="24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найти </a:t>
            </a:r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свою точку равновесия и </a:t>
            </a:r>
            <a:r>
              <a:rPr lang="ru-RU" sz="24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почувствовать </a:t>
            </a:r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свое тело.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Именно тогда мозжечок ребёнка начинает активно работать</a:t>
            </a:r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помогая ему сконцентрироваться, настроить слуховое и зрительное внимание, что является необходимой базой для развития речи.</a:t>
            </a:r>
            <a:endParaRPr lang="ru-RU" sz="24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Ирина\Desktop\Видео занятий с детьми\20231218_082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2941200" cy="3921600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900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Видео занятий с детьми\20231218_0822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6776"/>
            <a:ext cx="2304256" cy="307234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188640"/>
            <a:ext cx="4104456" cy="34163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Регулярные занятия с использованием  балансировочной доски напоминают физкультурные: они содержат 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равновесие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оординацию движений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зрительно-моторной координации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4104455" cy="34163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Балансируя на доске, ребенок удерживает положение своего тела и выполняет  задания логопеда. Задания постепенно усложняются, используются другие атрибуты: мешочки разного размера и цвета, мячи, мяч-маятник и другие.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Ирина\Desktop\Видео занятий с детьми\20231218_0823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1" y="3646777"/>
            <a:ext cx="2304256" cy="307234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945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581128"/>
            <a:ext cx="921702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8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fontAlgn="base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Segoe UI Semibold" panose="020B0702040204020203" pitchFamily="34" charset="0"/>
                <a:ea typeface="Segoe UI Symbol" panose="020B0502040204020203" pitchFamily="34" charset="0"/>
                <a:cs typeface="Times New Roman"/>
              </a:rPr>
              <a:t>-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автоматизировать и дифференцировать нарушенные звуки, </a:t>
            </a:r>
          </a:p>
          <a:p>
            <a:pPr fontAlgn="base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- формировать грамматический строй речи (словообразование, словоизменение, предложно-падежные конструкции),</a:t>
            </a:r>
          </a:p>
          <a:p>
            <a:pPr fontAlgn="base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- развивать связную речь: декламировать стихи, рассказывать небольшие рассказы.</a:t>
            </a:r>
            <a:endParaRPr lang="ru-RU" sz="2400" dirty="0"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Ирина\Desktop\Видео занятий с детьми\20231218_082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6680"/>
            <a:ext cx="2943000" cy="392400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Ирина\Desktop\Видео занятий с детьми\20231218_0824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20" y="456160"/>
            <a:ext cx="2943000" cy="392400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81173" y="456160"/>
            <a:ext cx="2376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ходе выполнения упражнений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на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балансире можно отрабатывать  все этапы логопедической работы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183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032" y="1412776"/>
            <a:ext cx="87129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12529"/>
                </a:solidFill>
                <a:latin typeface="Segoe UI"/>
                <a:ea typeface="Times New Roman"/>
              </a:rPr>
              <a:t> </a:t>
            </a:r>
            <a:r>
              <a:rPr lang="ru-RU" sz="20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«Жадина»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Взрослый называет предмет и спрашивает «Чей предмет?», </a:t>
            </a:r>
            <a:r>
              <a:rPr lang="ru-RU" sz="20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а 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ребенок согласует слово с местоимением мой в роде и числе;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     </a:t>
            </a:r>
            <a:r>
              <a:rPr lang="ru-RU" sz="20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«Один-много»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Взрослый называет предмет в единственном числе, </a:t>
            </a:r>
            <a:r>
              <a:rPr lang="ru-RU" sz="20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а 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ребенок в именительном падеже множественного числа;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     </a:t>
            </a:r>
            <a:r>
              <a:rPr lang="ru-RU" sz="20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«Чего много?»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Взрослый называет предмет в единственном числе, </a:t>
            </a:r>
            <a:r>
              <a:rPr lang="ru-RU" sz="20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а 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ребенок в родительном падеже множественного числа;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     </a:t>
            </a:r>
            <a:r>
              <a:rPr lang="ru-RU" sz="20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«Скажи наоборот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- игра с антонимами;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     </a:t>
            </a:r>
            <a:r>
              <a:rPr lang="ru-RU" sz="20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«Доскажи словечко»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Взрослый называет начало слова, а ребенок добавляет окончание и произносит слово полностью;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     </a:t>
            </a:r>
            <a:r>
              <a:rPr lang="ru-RU" sz="20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«Детёныши»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Взрослый называет «взрослое» животное, а ребенок – его детеныша;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     </a:t>
            </a:r>
            <a:r>
              <a:rPr lang="ru-RU" sz="20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«Что из чего?»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Взрослый называет из чего что-то сделано, например, «каша из риса», а ребенок образует относительное прилагательное – </a:t>
            </a:r>
            <a:r>
              <a:rPr lang="ru-RU" sz="20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«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рисовая каша»;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Игры </a:t>
            </a:r>
            <a:r>
              <a:rPr lang="ru-RU" sz="20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«Съедобное-несъедобное»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 </a:t>
            </a:r>
            <a:r>
              <a:rPr lang="ru-RU" sz="20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«Я знаю 5 …»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 и другие помогут отрабатывать нужные звуки и лексико-грамматические формы в </a:t>
            </a:r>
            <a:r>
              <a:rPr lang="ru-RU" sz="2000" dirty="0" err="1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увлека</a:t>
            </a:r>
            <a:r>
              <a:rPr lang="ru-RU" sz="20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-тельной 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форме.</a:t>
            </a:r>
            <a:endParaRPr lang="ru-RU" sz="20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280920" cy="12241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Речевые игры,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которые можно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играть с 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ребёнком, стоящим на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доске</a:t>
            </a:r>
            <a:r>
              <a:rPr lang="ru-RU" sz="2400" dirty="0" smtClean="0"/>
              <a:t>  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74851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261</TotalTime>
  <Words>376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Georgia</vt:lpstr>
      <vt:lpstr>Segoe UI</vt:lpstr>
      <vt:lpstr>Segoe UI Semibold</vt:lpstr>
      <vt:lpstr>Segoe UI Symbol</vt:lpstr>
      <vt:lpstr>Times New Roman</vt:lpstr>
      <vt:lpstr>Trebuchet MS</vt:lpstr>
      <vt:lpstr>Воздушный поток</vt:lpstr>
      <vt:lpstr>Использование элементов  метода мозжечковой стимуляции  в коррекционной работе  учителя-логопеда с детьми                       с нарушением зрения  </vt:lpstr>
      <vt:lpstr>Метод мозжечковой стимуляции </vt:lpstr>
      <vt:lpstr>Основатель программы мозжечковой стимуляции доктор Фрэнк Бильгоу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Занятия на балансире Бильгоу значительно повышают эффективность коррекционных логопедических занятий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User</cp:lastModifiedBy>
  <cp:revision>32</cp:revision>
  <dcterms:created xsi:type="dcterms:W3CDTF">2023-12-17T08:37:57Z</dcterms:created>
  <dcterms:modified xsi:type="dcterms:W3CDTF">2023-12-26T17:26:14Z</dcterms:modified>
</cp:coreProperties>
</file>